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Roboto Slab"/>
      <p:regular r:id="rId56"/>
      <p:bold r:id="rId57"/>
    </p:embeddedFont>
    <p:embeddedFont>
      <p:font typeface="Robo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20AAE7-173D-4A24-9BF1-1F6DBA3875EE}">
  <a:tblStyle styleId="{6320AAE7-173D-4A24-9BF1-1F6DBA3875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Slab-bold.fntdata"/><Relationship Id="rId12" Type="http://schemas.openxmlformats.org/officeDocument/2006/relationships/slide" Target="slides/slide6.xml"/><Relationship Id="rId56" Type="http://schemas.openxmlformats.org/officeDocument/2006/relationships/font" Target="fonts/RobotoSlab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475addb5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475addb5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0d7e3bc46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0d7e3bc46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475addb5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475addb5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475addb5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475addb5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475addb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475addb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75addb5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75addb5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475addb5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475addb5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4a8fbf31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4a8fbf31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475addb5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475addb5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4a8fbf3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04a8fbf3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0d7e3bc46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0d7e3bc46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4a8fbf3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4a8fbf3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4a8fbf3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4a8fbf3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4a8fbf31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4a8fbf31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4a8fbf31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4a8fbf31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0d7e3bc46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0d7e3bc46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0d7e3bc46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0d7e3bc46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4a8fbf3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4a8fbf3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0d7e3bc46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0d7e3bc46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0d7e3bc46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0d7e3bc46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0d7e3bc46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0d7e3bc46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0d7e3bc46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0d7e3bc46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0d7e3bc46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0d7e3bc46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0d7e3bc46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0d7e3bc46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0d7e3bc46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0d7e3bc46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0d7e3bc46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0d7e3bc46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0d7e3bc46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0d7e3bc46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0d7e3bc46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0d7e3bc46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0d7e3bc46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00d7e3bc46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0d7e3bc46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0d7e3bc46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0d7e3bc46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0d7e3bc46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0d7e3bc46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0d7e3bc46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475addb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475addb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0d7e3bc46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0d7e3bc46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28f8bc3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28f8bc3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0f4a9e4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0f4a9e4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28f8bc3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028f8bc3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28f8bc3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28f8bc3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28f8bc3d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28f8bc3d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28f8bc3d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28f8bc3d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28f8bc3d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28f8bc3d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28f8bc3d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028f8bc3d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0f4a9e4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00f4a9e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0d7e3bc4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0d7e3bc4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475addb5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475addb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475addb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475addb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475addb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475addb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0d7e3bc46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0d7e3bc46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hyperlink" Target="https://www.edmunds.com/dodge/challenger/2012/features-specs/" TargetMode="External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austinreese/craigslist-carstrucks-data/dat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statista.com/statistics/236804/median-family-income-in-the-united-states-by-state/" TargetMode="External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nhtsa.gov/nhtsa-datasets-and-api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50" y="109100"/>
            <a:ext cx="8030900" cy="458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3"/>
          <p:cNvSpPr txBox="1"/>
          <p:nvPr>
            <p:ph type="ctrTitle"/>
          </p:nvPr>
        </p:nvSpPr>
        <p:spPr>
          <a:xfrm>
            <a:off x="391358" y="-1049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chemeClr val="dk2"/>
                </a:solidFill>
                <a:highlight>
                  <a:srgbClr val="E6DAF2"/>
                </a:highlight>
              </a:rPr>
              <a:t>Used Car Market Analysis</a:t>
            </a:r>
            <a:endParaRPr sz="5900">
              <a:solidFill>
                <a:schemeClr val="dk2"/>
              </a:solidFill>
              <a:highlight>
                <a:srgbClr val="E6DAF2"/>
              </a:highlight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898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How much is my car worth? Which cars are good investments?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4294967295" type="title"/>
          </p:nvPr>
        </p:nvSpPr>
        <p:spPr>
          <a:xfrm>
            <a:off x="1324675" y="4370900"/>
            <a:ext cx="2551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Price</a:t>
            </a:r>
            <a:endParaRPr sz="2100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675" y="2825699"/>
            <a:ext cx="3518775" cy="18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925" y="123975"/>
            <a:ext cx="3741075" cy="23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5662300" y="46356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Year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773463" y="23178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Odometer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94225" y="123975"/>
            <a:ext cx="42852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Histograms</a:t>
            </a:r>
            <a:endParaRPr sz="3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50" y="964500"/>
            <a:ext cx="4746949" cy="34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119775" y="164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Correlations </a:t>
            </a:r>
            <a:endParaRPr/>
          </a:p>
        </p:txBody>
      </p:sp>
      <p:sp>
        <p:nvSpPr>
          <p:cNvPr id="148" name="Google Shape;148;p23"/>
          <p:cNvSpPr txBox="1"/>
          <p:nvPr>
            <p:ph idx="2" type="body"/>
          </p:nvPr>
        </p:nvSpPr>
        <p:spPr>
          <a:xfrm>
            <a:off x="4986075" y="850500"/>
            <a:ext cx="4088400" cy="4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Georgia"/>
                <a:ea typeface="Georgia"/>
                <a:cs typeface="Georgia"/>
                <a:sym typeface="Georgia"/>
              </a:rPr>
              <a:t>Price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Year: 0.56 &amp; Odo</a:t>
            </a:r>
            <a:r>
              <a:rPr lang="en" sz="2100"/>
              <a:t>m</a:t>
            </a:r>
            <a:r>
              <a:rPr lang="en" sz="2100"/>
              <a:t>eter: -0.54</a:t>
            </a:r>
            <a:endParaRPr sz="21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Collinearity</a:t>
            </a:r>
            <a:r>
              <a:rPr lang="en"/>
              <a:t>: </a:t>
            </a:r>
            <a:r>
              <a:rPr b="1" lang="en"/>
              <a:t>-0.64</a:t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Displ: 0.4 &amp; Cylinders : 0.34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Collinearity</a:t>
            </a:r>
            <a:r>
              <a:rPr lang="en"/>
              <a:t>: </a:t>
            </a:r>
            <a:r>
              <a:rPr b="1" lang="en"/>
              <a:t>0.92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5" y="914675"/>
            <a:ext cx="4718550" cy="39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22600" y="4366525"/>
            <a:ext cx="33882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Scatterplots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319925" y="42677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Mileage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183475" y="18424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price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75" y="54450"/>
            <a:ext cx="6821724" cy="4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22600" y="4366525"/>
            <a:ext cx="33882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Scatterplots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183475" y="18424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price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417900" y="42881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Year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0" y="35250"/>
            <a:ext cx="6780875" cy="42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4294967295" type="title"/>
          </p:nvPr>
        </p:nvSpPr>
        <p:spPr>
          <a:xfrm>
            <a:off x="-147400" y="279625"/>
            <a:ext cx="2377500" cy="18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New Car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Miles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</a:t>
            </a:r>
            <a:r>
              <a:rPr lang="en" sz="2100"/>
              <a:t> Price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425" y="113600"/>
            <a:ext cx="6966949" cy="3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4294967295" type="title"/>
          </p:nvPr>
        </p:nvSpPr>
        <p:spPr>
          <a:xfrm>
            <a:off x="-69825" y="310650"/>
            <a:ext cx="2377500" cy="18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New Car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Miles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Price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675" y="129150"/>
            <a:ext cx="6955450" cy="3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4294967295" type="title"/>
          </p:nvPr>
        </p:nvSpPr>
        <p:spPr>
          <a:xfrm>
            <a:off x="387900" y="0"/>
            <a:ext cx="8368200" cy="10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#2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No </a:t>
            </a:r>
            <a:r>
              <a:rPr lang="en" sz="2100"/>
              <a:t>MSRP, Series/Trim, Add-ons</a:t>
            </a:r>
            <a:endParaRPr sz="21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750" y="1221738"/>
            <a:ext cx="3990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38" y="1231250"/>
            <a:ext cx="2495550" cy="542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5" name="Google Shape;185;p28"/>
          <p:cNvGraphicFramePr/>
          <p:nvPr/>
        </p:nvGraphicFramePr>
        <p:xfrm>
          <a:off x="931300" y="289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{6320AAE7-173D-4A24-9BF1-1F6DBA3875EE}</a:tableStyleId>
              </a:tblPr>
              <a:tblGrid>
                <a:gridCol w="3640700"/>
                <a:gridCol w="3640700"/>
              </a:tblGrid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Trim</a:t>
                      </a:r>
                      <a:endParaRPr b="1"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MSRP</a:t>
                      </a:r>
                      <a:endParaRPr b="1"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SXT 2dr Coupe (3.6L 6cyl) 305HP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$ 25,195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R/T 2dr Coupe (5.7L 8cyl) 375HP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$ 29,995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SRT8 2dr Coupe (6.4L 8cyl) 470HP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$ 44,125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" name="Google Shape;186;p28"/>
          <p:cNvSpPr txBox="1"/>
          <p:nvPr/>
        </p:nvSpPr>
        <p:spPr>
          <a:xfrm>
            <a:off x="931350" y="2430600"/>
            <a:ext cx="72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2012 Dodge Challenger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50" y="1915863"/>
            <a:ext cx="62865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209400" y="4351025"/>
            <a:ext cx="8725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Dodge Challenger SRT offers many features including HID headlights and leather seats. This model is fitted with parking sensors and has 20" rims, larger than the RT version.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50" y="805063"/>
            <a:ext cx="5783530" cy="35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idx="4294967295" type="title"/>
          </p:nvPr>
        </p:nvSpPr>
        <p:spPr>
          <a:xfrm>
            <a:off x="157600" y="-297100"/>
            <a:ext cx="8368200" cy="10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SRT-8: Worth $15,000 More?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6825" y="128625"/>
            <a:ext cx="456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Depreciation (BodyClass)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825" y="3250100"/>
            <a:ext cx="3598825" cy="1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372950" y="1351925"/>
            <a:ext cx="4320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 Regression: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X: year, mileage;   y: price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7459" y="2066525"/>
            <a:ext cx="5168135" cy="3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200" y="0"/>
            <a:ext cx="4259799" cy="24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101725" y="190775"/>
            <a:ext cx="456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Depreciation (BodyClass)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Results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09" name="Google Shape;209;p31"/>
          <p:cNvSpPr txBox="1"/>
          <p:nvPr/>
        </p:nvSpPr>
        <p:spPr>
          <a:xfrm>
            <a:off x="4662325" y="273625"/>
            <a:ext cx="32082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Slower Depreciation Rate: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Crossover 11.2%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00" y="1755950"/>
            <a:ext cx="5530099" cy="32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101725" y="1654875"/>
            <a:ext cx="3846000" cy="22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Faster Depreciation Rate: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Pickup: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8.4%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SUV: 12.1%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Sedan: 12.5%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Convertible: 123.7%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Coupe: 142.4%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0" y="1217725"/>
            <a:ext cx="9016800" cy="4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Context: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It can be difficult to identify a specific price for every vehicles depending on the mileage, trim level, and other varying features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Criteria for Success: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regression model for price with an error of $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000 or less per car 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Scope: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specific models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that r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etain value </a:t>
            </a: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or </a:t>
            </a: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than the competition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Constraints: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organized vehicle reference data, imbalanced used car listings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Stakeholders: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 Dealers,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Buyers, and Analysts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Sources: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Craigslis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t;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Edmunds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KellyBlueBook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for reference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 information 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5"/>
              <a:buFont typeface="Arial"/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240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Used Car Price Factors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101725" y="266975"/>
            <a:ext cx="65103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‘State’ &amp; ‘BodyClass’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17" name="Google Shape;217;p32"/>
          <p:cNvSpPr txBox="1"/>
          <p:nvPr/>
        </p:nvSpPr>
        <p:spPr>
          <a:xfrm>
            <a:off x="101725" y="1398475"/>
            <a:ext cx="83673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Chi-Square Test: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Chi-Square Statistic: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4550.524864966057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P-Value: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Degrees of Freedom: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500 (11 BodyClass, 51 States)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Critical Value: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554.5 (0.05 Significance Value)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Reject the null hypothesis: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There is 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association between State and BodyClass.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Contingency Table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Create Residuals for each Cell in Contingency Table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101725" y="190775"/>
            <a:ext cx="93072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‘State’ Preferences for BodyClass: Contingency Table Residual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23" name="Google Shape;223;p33"/>
          <p:cNvSpPr txBox="1"/>
          <p:nvPr/>
        </p:nvSpPr>
        <p:spPr>
          <a:xfrm>
            <a:off x="971150" y="901300"/>
            <a:ext cx="8079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residual greater than 2 or less than -2 suggests 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deviation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from independence.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Higher Association,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Lower Association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600" y="2183275"/>
            <a:ext cx="3630550" cy="269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76" y="1867000"/>
            <a:ext cx="5034001" cy="3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269" y="129125"/>
            <a:ext cx="3005606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00" y="66950"/>
            <a:ext cx="3452701" cy="22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" y="2448400"/>
            <a:ext cx="4122751" cy="26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850" y="696450"/>
            <a:ext cx="1915075" cy="1518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301" y="2610841"/>
            <a:ext cx="3316151" cy="248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838" y="105801"/>
            <a:ext cx="3661627" cy="22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5" y="505025"/>
            <a:ext cx="4027925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625" y="2571750"/>
            <a:ext cx="3009850" cy="246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219650" y="419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Regression </a:t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219650" y="1370175"/>
            <a:ext cx="87321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Categorical Features:</a:t>
            </a:r>
            <a:r>
              <a:rPr lang="en"/>
              <a:t> </a:t>
            </a:r>
            <a:r>
              <a:rPr lang="en"/>
              <a:t>Turbo, Body Class, Fuel Type, Cylinders, Vehicle Type, Drive Type, GVWR, Doors, paint_color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Numeric Features:</a:t>
            </a:r>
            <a:r>
              <a:rPr lang="en"/>
              <a:t> odometer, Year, displ (StandardScaler)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Target Feature: </a:t>
            </a:r>
            <a:r>
              <a:rPr lang="en"/>
              <a:t>Price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Split</a:t>
            </a:r>
            <a:r>
              <a:rPr lang="en"/>
              <a:t>: Train Test Split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Search:</a:t>
            </a:r>
            <a:r>
              <a:rPr lang="en"/>
              <a:t> RandomizedSearch; 2 iterations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Folds</a:t>
            </a:r>
            <a:r>
              <a:rPr lang="en"/>
              <a:t>: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Metric</a:t>
            </a:r>
            <a:r>
              <a:rPr lang="en"/>
              <a:t>: RMSE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Models</a:t>
            </a:r>
            <a:r>
              <a:rPr lang="en"/>
              <a:t>: LinearRegression, Ridge, Lasso, DecisionTree, RandomForest, AdaBoost, ExtraTrees, KNNRegressor, MLPRegressor, SGDRegressor, Bagging, XGBoost, LightGBM, CatBoost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" y="65325"/>
            <a:ext cx="7643121" cy="50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115975" y="850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75" y="854250"/>
            <a:ext cx="4224219" cy="40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81995"/>
            <a:ext cx="4143276" cy="21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4863800" y="271950"/>
            <a:ext cx="37062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RMSE: $ 7,346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Intercept: -0.156418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206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3" y="-84275"/>
            <a:ext cx="8071175" cy="50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224750" y="131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Final Models:</a:t>
            </a:r>
            <a:r>
              <a:rPr lang="en" sz="3200">
                <a:latin typeface="Roboto"/>
                <a:ea typeface="Roboto"/>
                <a:cs typeface="Roboto"/>
                <a:sym typeface="Roboto"/>
              </a:rPr>
              <a:t> Gradient Boosted Trees</a:t>
            </a:r>
            <a:endParaRPr sz="3200"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1056675" y="901275"/>
            <a:ext cx="79638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XGBoost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Dummy Variables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Level-Wise Tree Building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Imputes Missing Values Automatically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Slower, More Memory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CatBoost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Avoids Overfitting while handling data with many discrete values (such as Series, Trim)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Learns Relationships between these categorical variables using their relative mean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LightGBM 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Fast Training,  </a:t>
            </a:r>
            <a:r>
              <a:rPr lang="en" sz="1525"/>
              <a:t>Prone to Overfitting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Bins Continuous Variables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Can automatically bundle features that are rarely non-zero at the same time, thus reducing dimensionality and speeding up computations. 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52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81200" y="1326475"/>
            <a:ext cx="8520600" cy="4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u="sng">
                <a:latin typeface="Roboto Slab"/>
                <a:ea typeface="Roboto Slab"/>
                <a:cs typeface="Roboto Slab"/>
                <a:sym typeface="Roboto Slab"/>
              </a:rPr>
              <a:t>Columns:</a:t>
            </a: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manufacturer, model, cylinders, transmission, drive, title status, fuel type, size, type, condition, paint color, VIN, description</a:t>
            </a:r>
            <a:r>
              <a:rPr i="1" lang="en" sz="14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state, region, latitude, longitude, odometer,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16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#1: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User Entered Data 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Incorrect information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Identical values entered differently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‘Condition’ subjective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#2: 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No Sale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Only Listed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#3: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Duplicate Car Listings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Unique Listings reduced to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93,301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 (using VIN Identification)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33100" y="185500"/>
            <a:ext cx="873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400,000 </a:t>
            </a: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Craigslist </a:t>
            </a: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Vehicles Listings </a:t>
            </a:r>
            <a:endParaRPr sz="3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509600" y="890500"/>
            <a:ext cx="2913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(Feb 2021) - Kaggle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152400" y="178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Features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-95700" y="1363625"/>
            <a:ext cx="3761100" cy="3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State, region, state_income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Make, Model, Series/Trim to find which makes and models are important to price predictions</a:t>
            </a:r>
            <a:endParaRPr sz="1600"/>
          </a:p>
        </p:txBody>
      </p:sp>
      <p:sp>
        <p:nvSpPr>
          <p:cNvPr id="283" name="Google Shape;283;p42"/>
          <p:cNvSpPr txBox="1"/>
          <p:nvPr/>
        </p:nvSpPr>
        <p:spPr>
          <a:xfrm>
            <a:off x="5470025" y="-856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Statista: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2021 Median state Income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75" y="803950"/>
            <a:ext cx="3512995" cy="2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140875" y="73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Identity &amp; Regional impact on Price</a:t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78300" y="1254875"/>
            <a:ext cx="60897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These columns introduced </a:t>
            </a:r>
            <a:r>
              <a:rPr b="1" lang="en" sz="1600"/>
              <a:t>5,067 new features.</a:t>
            </a:r>
            <a:r>
              <a:rPr lang="en" sz="1600"/>
              <a:t> TruncatedSVD is used to ‘squash’ the variance of these features into a set number of components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A/B Test to answer: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Do region &amp; state </a:t>
            </a:r>
            <a:r>
              <a:rPr lang="en" sz="1600"/>
              <a:t>play a role in vehicle prices?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Are certain Makes/Models more/less valuable than the competition within BodyClass?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00" y="870250"/>
            <a:ext cx="2395075" cy="39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88" y="-174913"/>
            <a:ext cx="8385125" cy="56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0" y="385125"/>
            <a:ext cx="4578450" cy="45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413" y="140724"/>
            <a:ext cx="1979162" cy="48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94300" y="99175"/>
            <a:ext cx="1984800" cy="47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Analysis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162" y="0"/>
            <a:ext cx="67934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116050" y="1100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#1: Outlier Percentage Error</a:t>
            </a:r>
            <a:endParaRPr/>
          </a:p>
        </p:txBody>
      </p:sp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1017250" y="876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3 Standard Deviation in % Error</a:t>
            </a:r>
            <a:r>
              <a:rPr lang="en"/>
              <a:t>:  538 rows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Odometer &lt; 120,000, Year &gt; 2008, &amp; Price &lt; </a:t>
            </a:r>
            <a:r>
              <a:rPr lang="en" u="sng"/>
              <a:t>$2500</a:t>
            </a:r>
            <a:r>
              <a:rPr lang="en"/>
              <a:t>: 708 rows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Overlap: 523 rows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524" y="2198825"/>
            <a:ext cx="4160726" cy="22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75" y="2571750"/>
            <a:ext cx="3615825" cy="20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5961250" y="77425"/>
            <a:ext cx="2283600" cy="49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Percentage Error</a:t>
            </a:r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75"/>
            <a:ext cx="5646475" cy="48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85" y="0"/>
            <a:ext cx="79396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154675" y="727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#3: Manual Removal</a:t>
            </a:r>
            <a:endParaRPr/>
          </a:p>
        </p:txBody>
      </p:sp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192150" y="660425"/>
            <a:ext cx="8564100" cy="4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Manually inspecting the ‘description’ </a:t>
            </a:r>
            <a:r>
              <a:rPr lang="en" sz="1400"/>
              <a:t>column of the highest percentage errors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4</a:t>
            </a:r>
            <a:r>
              <a:rPr lang="en" sz="2000"/>
              <a:t> Large Errors</a:t>
            </a:r>
            <a:r>
              <a:rPr lang="en" sz="2000"/>
              <a:t>:</a:t>
            </a:r>
            <a:endParaRPr sz="2000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Down Payment</a:t>
            </a:r>
            <a:r>
              <a:rPr lang="en" sz="1700"/>
              <a:t>: </a:t>
            </a:r>
            <a:r>
              <a:rPr lang="en" sz="1700"/>
              <a:t>‘$300 Down’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Inoperable Vehicles</a:t>
            </a:r>
            <a:r>
              <a:rPr lang="en" sz="1700"/>
              <a:t>: ‘For Parts’, ‘As-Is’, ‘Doesn’t Run’, ‘Mechanic Special’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‘Souped Up’ Vehicles</a:t>
            </a:r>
            <a:r>
              <a:rPr lang="en" sz="1700"/>
              <a:t>: ‘Added {Part} ($600)’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Cargo Vans:</a:t>
            </a:r>
            <a:r>
              <a:rPr lang="en" sz="1700"/>
              <a:t> Liveable, highly variable; Minority of Dataset</a:t>
            </a:r>
            <a:endParaRPr sz="1700"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3971400"/>
            <a:ext cx="8834649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/>
          <p:nvPr/>
        </p:nvSpPr>
        <p:spPr>
          <a:xfrm>
            <a:off x="3441950" y="2012325"/>
            <a:ext cx="427200" cy="342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7510250" y="2400750"/>
            <a:ext cx="427200" cy="342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75" y="400950"/>
            <a:ext cx="7318126" cy="41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209825"/>
            <a:ext cx="25647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505225" y="1282100"/>
            <a:ext cx="54840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…</a:t>
            </a:r>
            <a:r>
              <a:rPr lang="en" sz="1700"/>
              <a:t>113 unique values for one model</a:t>
            </a:r>
            <a:endParaRPr sz="17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25" y="131500"/>
            <a:ext cx="4519549" cy="11505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421850" y="3845975"/>
            <a:ext cx="466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00" y="1631600"/>
            <a:ext cx="5414267" cy="3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8975" y="0"/>
            <a:ext cx="9965000" cy="656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Google Shape;351;p53"/>
          <p:cNvGraphicFramePr/>
          <p:nvPr/>
        </p:nvGraphicFramePr>
        <p:xfrm>
          <a:off x="1990925" y="128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{6320AAE7-173D-4A24-9BF1-1F6DBA3875EE}</a:tableStyleId>
              </a:tblPr>
              <a:tblGrid>
                <a:gridCol w="4893375"/>
                <a:gridCol w="1659550"/>
              </a:tblGrid>
              <a:tr h="46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</a:rPr>
                        <a:t>Top 10 Overall Features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Traction Control: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0.1523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Rear Visibility System: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	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0.0674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Semi Automatic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Headlamp Beam Switching: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0.0522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Body Cab Type: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Crew/SuperCrew/CrewMax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0.0500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ESC: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0.0401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Body Class: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Pickup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Fuel Type Primary: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Diesel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Engine Cylinders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Vehicle Type: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Truck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Daytime Running Light: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54"/>
          <p:cNvGraphicFramePr/>
          <p:nvPr/>
        </p:nvGraphicFramePr>
        <p:xfrm>
          <a:off x="1903900" y="2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{6320AAE7-173D-4A24-9BF1-1F6DBA3875EE}</a:tableStyleId>
              </a:tblPr>
              <a:tblGrid>
                <a:gridCol w="1334050"/>
                <a:gridCol w="1334050"/>
              </a:tblGrid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Top 5 Makes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Porsche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0.003383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Jeep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0.002809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Land Rover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0.002344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Mercedes-Benz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0.001840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0.001834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7" name="Google Shape;357;p54"/>
          <p:cNvGraphicFramePr/>
          <p:nvPr/>
        </p:nvGraphicFramePr>
        <p:xfrm>
          <a:off x="4864125" y="2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{6320AAE7-173D-4A24-9BF1-1F6DBA3875EE}</a:tableStyleId>
              </a:tblPr>
              <a:tblGrid>
                <a:gridCol w="1501825"/>
                <a:gridCol w="1501825"/>
              </a:tblGrid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Top 5 Models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Porsche 911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0.005904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Jeep Wrangler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0.004085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Acura TLX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0.003151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GMC Sierra HD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0.002492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Cadillac XT6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0.002194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2005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Porsche 911</a:t>
            </a:r>
            <a:endParaRPr sz="2800"/>
          </a:p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>
            <a:off x="132075" y="1476225"/>
            <a:ext cx="2118000" cy="3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 u="sng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Infiniti G35 $30,700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Porsche 911 $83,400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050" y="190550"/>
            <a:ext cx="6296451" cy="39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600" y="4234475"/>
            <a:ext cx="4191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2007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Jeep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Wrangler</a:t>
            </a:r>
            <a:endParaRPr sz="2800"/>
          </a:p>
        </p:txBody>
      </p:sp>
      <p:sp>
        <p:nvSpPr>
          <p:cNvPr id="371" name="Google Shape;371;p56"/>
          <p:cNvSpPr txBox="1"/>
          <p:nvPr>
            <p:ph idx="1" type="body"/>
          </p:nvPr>
        </p:nvSpPr>
        <p:spPr>
          <a:xfrm>
            <a:off x="132075" y="1476225"/>
            <a:ext cx="23619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30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Wrangler: $22,530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Pathfinder: $27,000</a:t>
            </a:r>
            <a:endParaRPr/>
          </a:p>
        </p:txBody>
      </p:sp>
      <p:pic>
        <p:nvPicPr>
          <p:cNvPr id="372" name="Google Shape;3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225" y="136175"/>
            <a:ext cx="6303650" cy="3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75" y="2874250"/>
            <a:ext cx="2929150" cy="21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(V4)</a:t>
            </a:r>
            <a:endParaRPr sz="2800"/>
          </a:p>
        </p:txBody>
      </p:sp>
      <p:sp>
        <p:nvSpPr>
          <p:cNvPr id="379" name="Google Shape;379;p57"/>
          <p:cNvSpPr txBox="1"/>
          <p:nvPr>
            <p:ph idx="1" type="body"/>
          </p:nvPr>
        </p:nvSpPr>
        <p:spPr>
          <a:xfrm>
            <a:off x="62125" y="1476225"/>
            <a:ext cx="27717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Accord EX-L: $28,400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TLX: $31,450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700" y="121325"/>
            <a:ext cx="5991925" cy="37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613" y="3902000"/>
            <a:ext cx="27717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(V6)</a:t>
            </a:r>
            <a:endParaRPr sz="2800"/>
          </a:p>
        </p:txBody>
      </p:sp>
      <p:sp>
        <p:nvSpPr>
          <p:cNvPr id="387" name="Google Shape;387;p58"/>
          <p:cNvSpPr txBox="1"/>
          <p:nvPr>
            <p:ph idx="1" type="body"/>
          </p:nvPr>
        </p:nvSpPr>
        <p:spPr>
          <a:xfrm>
            <a:off x="132075" y="1476225"/>
            <a:ext cx="2361900" cy="19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TLX: $35,320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RLX: $48,450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116" y="183475"/>
            <a:ext cx="5563634" cy="347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855525"/>
            <a:ext cx="32575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2016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(V6)</a:t>
            </a:r>
            <a:endParaRPr sz="2800"/>
          </a:p>
        </p:txBody>
      </p:sp>
      <p:sp>
        <p:nvSpPr>
          <p:cNvPr id="395" name="Google Shape;395;p59"/>
          <p:cNvSpPr txBox="1"/>
          <p:nvPr>
            <p:ph idx="1" type="body"/>
          </p:nvPr>
        </p:nvSpPr>
        <p:spPr>
          <a:xfrm>
            <a:off x="62125" y="1351900"/>
            <a:ext cx="2789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Accord EX-L: $30,740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TLX: $42,600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RLX: $54,450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450" y="53150"/>
            <a:ext cx="6003750" cy="37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950" y="3972075"/>
            <a:ext cx="332422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2018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(V4)</a:t>
            </a:r>
            <a:endParaRPr sz="2800"/>
          </a:p>
        </p:txBody>
      </p:sp>
      <p:sp>
        <p:nvSpPr>
          <p:cNvPr id="403" name="Google Shape;403;p60"/>
          <p:cNvSpPr txBox="1"/>
          <p:nvPr>
            <p:ph idx="1" type="body"/>
          </p:nvPr>
        </p:nvSpPr>
        <p:spPr>
          <a:xfrm>
            <a:off x="62125" y="1351900"/>
            <a:ext cx="2789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TLX: $33,000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ILX: $28,100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Clarity: $33,400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4" name="Google Shape;4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525" y="66925"/>
            <a:ext cx="6079325" cy="38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75" y="4042000"/>
            <a:ext cx="52006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	</a:t>
            </a:r>
            <a:endParaRPr/>
          </a:p>
        </p:txBody>
      </p:sp>
      <p:sp>
        <p:nvSpPr>
          <p:cNvPr id="411" name="Google Shape;411;p61"/>
          <p:cNvSpPr txBox="1"/>
          <p:nvPr>
            <p:ph idx="1" type="body"/>
          </p:nvPr>
        </p:nvSpPr>
        <p:spPr>
          <a:xfrm>
            <a:off x="147800" y="1293275"/>
            <a:ext cx="8934600" cy="3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Cleaning: Series/Trim: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can be used to obtain new features by…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Scraping: Edmunds, KBB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MSRP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Fuel Economy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Horsepower &amp; Torque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Towing Capacity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Safety/Luxury Features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NHTSA API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Crash Ratings, Recalls, Investigations, Complaints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CI/CD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Pipeline: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Spam Detection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Automated Data Manipulation: Cleaning up VIN Output, Imputing Missing Values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arenR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Time Series Analysis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060325" y="854675"/>
            <a:ext cx="3171900" cy="17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Verifies Car Features: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Make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Model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Year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VehicleType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BodyClass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DisplacementCC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00" y="140258"/>
            <a:ext cx="3575425" cy="12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970275" y="170925"/>
            <a:ext cx="4685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Vehicle ID: </a:t>
            </a: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Removes Duplicates, avoiding skewed predictions/further class imbalance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250" y="2850200"/>
            <a:ext cx="3347850" cy="4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400" y="1711158"/>
            <a:ext cx="5232450" cy="298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5" y="195513"/>
            <a:ext cx="8910900" cy="47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130250" y="102600"/>
            <a:ext cx="3013800" cy="4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DisplacementCC: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Info for imputations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BodyCabType: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Missing were Non-Pickup Trucks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Doors: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imputed with BodyCabType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DriveType: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Imputed based on Model &amp; DisplacementCC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Turbo: N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TransmissionSpeeds: 6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TransmissionStyle: Automatic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3830425"/>
            <a:ext cx="5462100" cy="11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0"/>
              <a:t>VIN </a:t>
            </a:r>
            <a:r>
              <a:rPr lang="en" sz="3750"/>
              <a:t>Imputations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625"/>
            <a:ext cx="6104326" cy="32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26325" y="703100"/>
            <a:ext cx="11733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VINEDA</a:t>
            </a:r>
            <a:endParaRPr sz="32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00" y="3264775"/>
            <a:ext cx="33813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575" y="107700"/>
            <a:ext cx="3136147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313" y="3207613"/>
            <a:ext cx="35337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000" y="3316163"/>
            <a:ext cx="9906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0122" y="152400"/>
            <a:ext cx="3701479" cy="2537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5042500" y="3216650"/>
            <a:ext cx="3923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70 Unique Makes (Chevrolet, Ford, ..)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878 Unique Models (F-150, Impala,..)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225325" y="1499550"/>
            <a:ext cx="1577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BodyClass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75" y="2772238"/>
            <a:ext cx="37242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4374325" y="2284275"/>
            <a:ext cx="13752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GVWR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475" y="758625"/>
            <a:ext cx="62103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78825" y="3679850"/>
            <a:ext cx="1577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GVWR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326325" y="703100"/>
            <a:ext cx="11733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VINEDA</a:t>
            </a:r>
            <a:endParaRPr sz="32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